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56" r:id="rId5"/>
    <p:sldId id="257" r:id="rId6"/>
    <p:sldId id="258" r:id="rId7"/>
    <p:sldId id="262" r:id="rId8"/>
    <p:sldId id="272" r:id="rId9"/>
    <p:sldId id="265" r:id="rId10"/>
    <p:sldId id="260" r:id="rId11"/>
    <p:sldId id="26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898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E9639D4-E3E2-4D34-9284-5A2195B3D0D7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0704" autoAdjust="0"/>
  </p:normalViewPr>
  <p:slideViewPr>
    <p:cSldViewPr snapToGrid="0">
      <p:cViewPr varScale="1">
        <p:scale>
          <a:sx n="63" d="100"/>
          <a:sy n="63" d="100"/>
        </p:scale>
        <p:origin x="72" y="9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E7F456E-01A6-4013-ACA5-F5492591A24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4983A3-9B9B-4D61-97C9-B9E239A315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F32FC-4BD9-442A-A8C6-51598C909FE3}" type="datetimeFigureOut">
              <a:rPr lang="en-US" smtClean="0"/>
              <a:t>5/9/2024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EABE74-7A97-4D17-8390-42ADD25C33C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2C1DBD-1052-425E-BF3C-983304BED5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EFA9E-C190-4F5C-8394-BD5F1CD55C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801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6371FA-A98D-41E8-93F4-09945841298A}" type="datetimeFigureOut">
              <a:rPr lang="en-US" smtClean="0"/>
              <a:t>5/9/2024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289C57-55D7-40A4-A101-E74FAC7A09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902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16040" y="4434840"/>
            <a:ext cx="4941771" cy="1122202"/>
          </a:xfrm>
        </p:spPr>
        <p:txBody>
          <a:bodyPr anchor="b">
            <a:noAutofit/>
          </a:bodyPr>
          <a:lstStyle>
            <a:lvl1pPr algn="l">
              <a:defRPr sz="3600" spc="1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6041" y="5586890"/>
            <a:ext cx="4941770" cy="396660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04F1E16-9A84-4D0E-9706-79C396AF6A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358" t="23650" b="-1"/>
          <a:stretch/>
        </p:blipFill>
        <p:spPr>
          <a:xfrm>
            <a:off x="0" y="0"/>
            <a:ext cx="9488312" cy="5054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826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E786F69D-D4FA-4075-A7EC-8D31A184F6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2590800" cy="1027906"/>
            <a:chOff x="0" y="0"/>
            <a:chExt cx="2590800" cy="1027906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6988B2D-0240-4256-8268-4B9FF1E72363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0" y="0"/>
              <a:ext cx="259080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8EEAAE1-3D04-41C3-B2D2-B3BEF34C3B2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704850" cy="10279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SmartArt Placeholder 6">
            <a:extLst>
              <a:ext uri="{FF2B5EF4-FFF2-40B4-BE49-F238E27FC236}">
                <a16:creationId xmlns:a16="http://schemas.microsoft.com/office/drawing/2014/main" id="{156CA116-0F6E-4EE9-B34F-03BA07161A7A}"/>
              </a:ext>
            </a:extLst>
          </p:cNvPr>
          <p:cNvSpPr>
            <a:spLocks noGrp="1"/>
          </p:cNvSpPr>
          <p:nvPr>
            <p:ph type="dgm" sz="quarter" idx="15"/>
          </p:nvPr>
        </p:nvSpPr>
        <p:spPr>
          <a:xfrm>
            <a:off x="838200" y="2111375"/>
            <a:ext cx="10515600" cy="3744913"/>
          </a:xfrm>
        </p:spPr>
        <p:txBody>
          <a:bodyPr/>
          <a:lstStyle/>
          <a:p>
            <a:r>
              <a:rPr lang="en-US"/>
              <a:t>Click icon to add SmartArt graphic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085D26-FA83-4414-959E-98936A77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52E93-DE4C-4341-8D83-F0230E38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467230-4A0F-4B18-8BA9-C3B2FDD5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115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raphic 10">
            <a:extLst>
              <a:ext uri="{FF2B5EF4-FFF2-40B4-BE49-F238E27FC236}">
                <a16:creationId xmlns:a16="http://schemas.microsoft.com/office/drawing/2014/main" id="{9D2AF524-D4B4-4A3A-9CE4-EDAFE1D5A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13884" y="0"/>
            <a:ext cx="10078116" cy="6858000"/>
          </a:xfrm>
          <a:custGeom>
            <a:avLst/>
            <a:gdLst>
              <a:gd name="connsiteX0" fmla="*/ 3793236 w 10078116"/>
              <a:gd name="connsiteY0" fmla="*/ 6858000 h 6858000"/>
              <a:gd name="connsiteX1" fmla="*/ 0 w 10078116"/>
              <a:gd name="connsiteY1" fmla="*/ 0 h 6858000"/>
              <a:gd name="connsiteX2" fmla="*/ 10078116 w 10078116"/>
              <a:gd name="connsiteY2" fmla="*/ 0 h 6858000"/>
              <a:gd name="connsiteX3" fmla="*/ 10078116 w 1007811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8116" h="6858000">
                <a:moveTo>
                  <a:pt x="3793236" y="6858000"/>
                </a:moveTo>
                <a:lnTo>
                  <a:pt x="0" y="0"/>
                </a:lnTo>
                <a:lnTo>
                  <a:pt x="10078116" y="0"/>
                </a:lnTo>
                <a:lnTo>
                  <a:pt x="10078116" y="6858000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3987A5-99A6-4B33-BAAF-5315963538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509419"/>
            <a:ext cx="4082142" cy="585788"/>
          </a:xfrm>
        </p:spPr>
        <p:txBody>
          <a:bodyPr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BABF6CA-407C-4BF0-8234-1321A676E7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6074" y="1507772"/>
            <a:ext cx="2141764" cy="514350"/>
          </a:xfrm>
        </p:spPr>
        <p:txBody>
          <a:bodyPr anchor="ctr">
            <a:norm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76D8129B-5B68-421C-968C-3663C86EFC7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2131" y="2584097"/>
            <a:ext cx="2141764" cy="514350"/>
          </a:xfrm>
        </p:spPr>
        <p:txBody>
          <a:bodyPr anchor="ctr">
            <a:norm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6C741DCA-8EBD-44F5-9D38-E938A628AD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338556" y="3660422"/>
            <a:ext cx="2141764" cy="514350"/>
          </a:xfrm>
        </p:spPr>
        <p:txBody>
          <a:bodyPr anchor="ctr">
            <a:norm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5C43C6B1-A1BD-4A90-8B4B-F361C1BEDD2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922756" y="4736748"/>
            <a:ext cx="2141764" cy="514350"/>
          </a:xfrm>
        </p:spPr>
        <p:txBody>
          <a:bodyPr anchor="ctr">
            <a:norm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15">
            <a:extLst>
              <a:ext uri="{FF2B5EF4-FFF2-40B4-BE49-F238E27FC236}">
                <a16:creationId xmlns:a16="http://schemas.microsoft.com/office/drawing/2014/main" id="{0C66E1BD-33F0-4B94-BF94-CD4698F85C3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01536" y="1613528"/>
            <a:ext cx="5102680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 dirty="0"/>
              <a:t>Click to edit master text style</a:t>
            </a:r>
          </a:p>
        </p:txBody>
      </p:sp>
      <p:sp>
        <p:nvSpPr>
          <p:cNvPr id="35" name="Text Placeholder 15">
            <a:extLst>
              <a:ext uri="{FF2B5EF4-FFF2-40B4-BE49-F238E27FC236}">
                <a16:creationId xmlns:a16="http://schemas.microsoft.com/office/drawing/2014/main" id="{2D4661B1-6559-407A-9AEC-A46A0570AE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86029" y="2682564"/>
            <a:ext cx="5102680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36" name="Text Placeholder 15">
            <a:extLst>
              <a:ext uri="{FF2B5EF4-FFF2-40B4-BE49-F238E27FC236}">
                <a16:creationId xmlns:a16="http://schemas.microsoft.com/office/drawing/2014/main" id="{DCC983F7-6A25-42C0-811C-EA32138C5B8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576938" y="3755394"/>
            <a:ext cx="5102680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37" name="Text Placeholder 15">
            <a:extLst>
              <a:ext uri="{FF2B5EF4-FFF2-40B4-BE49-F238E27FC236}">
                <a16:creationId xmlns:a16="http://schemas.microsoft.com/office/drawing/2014/main" id="{E83DA0EB-27DD-416A-8DA5-4AFDC8587E5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175280" y="4824430"/>
            <a:ext cx="5102680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4DC36F-5D3E-439D-80B5-32633FC34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710A8A-CEC9-4787-A745-C28DD965F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9143" y="6356350"/>
            <a:ext cx="3775981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62BD04-8F01-472A-9456-4702A2218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10874" y="6356350"/>
            <a:ext cx="542925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3795F91-C721-4363-956D-756673AE7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53515" y="5023933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AC14461-E27D-413D-B31A-47B74646AF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59917" y="3948451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D6AEA4C-7710-4829-BA87-8DD77F1593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173453" y="2872686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BD473E-6203-491C-87AC-54AC0AB233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2586263" y="1796083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5259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33700" y="892177"/>
            <a:ext cx="8421688" cy="1325563"/>
          </a:xfrm>
        </p:spPr>
        <p:txBody>
          <a:bodyPr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933700" y="2776936"/>
            <a:ext cx="3924300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933700" y="3834606"/>
            <a:ext cx="3924300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410173" y="2776936"/>
            <a:ext cx="3943627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EE64B-44BF-4634-97BC-5ED74C6DF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410173" y="3834606"/>
            <a:ext cx="3943627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EE24E1DB-1F20-4C28-8069-D9219D1F8BB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9434" t="20278" b="22673"/>
          <a:stretch/>
        </p:blipFill>
        <p:spPr>
          <a:xfrm>
            <a:off x="25785" y="0"/>
            <a:ext cx="4368030" cy="3912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4519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243104" y="2776936"/>
            <a:ext cx="2882475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43104" y="3834606"/>
            <a:ext cx="2882475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647665" y="2776936"/>
            <a:ext cx="2896671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EE64B-44BF-4634-97BC-5ED74C6DF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7665" y="3834606"/>
            <a:ext cx="2896671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1F60A771-8BBC-4565-AB09-402DA7CB278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8066421" y="2776936"/>
            <a:ext cx="2882475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C464A9BD-B815-4632-8F54-6EB70E48BAF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066421" y="3834606"/>
            <a:ext cx="2882475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2368EF4-1233-48C7-8DB5-75844BFCD5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2238376" cy="3105150"/>
            <a:chOff x="0" y="0"/>
            <a:chExt cx="2238376" cy="3105150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63D7850-C2A6-43CE-BBE4-8E81A0A593B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1238250" cy="310515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BAD3E03-2E3B-440C-9105-6F9D33006D6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2238376" cy="24765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188967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6875" y="1671639"/>
            <a:ext cx="5111750" cy="1204912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D4279-EA62-4397-878A-73F4948DB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76875" y="3660774"/>
            <a:ext cx="5111750" cy="15255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74AA03A-263D-4B5F-B05B-7D6923A9A4D3}"/>
              </a:ext>
            </a:extLst>
          </p:cNvPr>
          <p:cNvGrpSpPr/>
          <p:nvPr userDrawn="1"/>
        </p:nvGrpSpPr>
        <p:grpSpPr>
          <a:xfrm>
            <a:off x="0" y="0"/>
            <a:ext cx="4762501" cy="5186363"/>
            <a:chOff x="0" y="0"/>
            <a:chExt cx="4762501" cy="5186363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87F08D6-2CA7-4A5A-BE34-07113DCA535D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0" y="876300"/>
              <a:ext cx="4762500" cy="16287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A768C87F-B9C3-4DFF-8454-F3F52CE4346B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2638425" y="0"/>
              <a:ext cx="2124076" cy="51863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Date Placeholder 6">
            <a:extLst>
              <a:ext uri="{FF2B5EF4-FFF2-40B4-BE49-F238E27FC236}">
                <a16:creationId xmlns:a16="http://schemas.microsoft.com/office/drawing/2014/main" id="{71F34533-9677-48AF-9374-976825F4BB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22" name="Footer Placeholder 7">
            <a:extLst>
              <a:ext uri="{FF2B5EF4-FFF2-40B4-BE49-F238E27FC236}">
                <a16:creationId xmlns:a16="http://schemas.microsoft.com/office/drawing/2014/main" id="{4FAB8A26-B99E-4F96-8327-A932A14F2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4" name="Slide Number Placeholder 8">
            <a:extLst>
              <a:ext uri="{FF2B5EF4-FFF2-40B4-BE49-F238E27FC236}">
                <a16:creationId xmlns:a16="http://schemas.microsoft.com/office/drawing/2014/main" id="{EB0962D2-BCC3-48AB-A769-2A7327D29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80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0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losi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67200" y="1615736"/>
            <a:ext cx="4179570" cy="1524735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67200" y="3238103"/>
            <a:ext cx="4179570" cy="1371997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buNone/>
              <a:defRPr sz="1400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D3361C9-310A-4255-A94E-B77588962D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3176938" cy="6858000"/>
          </a:xfrm>
          <a:prstGeom prst="rect">
            <a:avLst/>
          </a:prstGeom>
        </p:spPr>
      </p:pic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BF358517-D7B7-40D0-A9D0-B650C80898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67200" y="6356350"/>
            <a:ext cx="1774371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6026D44C-0B39-4DE1-A0FC-5615DDAAE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79721" y="6356350"/>
            <a:ext cx="2661557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0F8222B4-B618-42C4-8BDB-D2E4DF2F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79428" y="6356350"/>
            <a:ext cx="1774371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140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514C6BF-376E-43E8-881D-2E767426990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8301" r="28341" b="23071"/>
          <a:stretch/>
        </p:blipFill>
        <p:spPr>
          <a:xfrm>
            <a:off x="5488815" y="0"/>
            <a:ext cx="6703185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0A9B92-C2D0-466A-A680-A35832C452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3500" y="1020445"/>
            <a:ext cx="2895600" cy="1325563"/>
          </a:xfrm>
        </p:spPr>
        <p:txBody>
          <a:bodyPr anchor="b">
            <a:normAutofit/>
          </a:bodyPr>
          <a:lstStyle>
            <a:lvl1pPr>
              <a:defRPr sz="28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41CE6-5A88-4C5C-B2A4-6A5D2153B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0" y="2924175"/>
            <a:ext cx="2895600" cy="251936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F5093-3C53-4152-B8FE-0522E07952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33500" y="6356350"/>
            <a:ext cx="985157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7F11D-8AF8-44D6-A48B-D8C7779B8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9886" y="6356349"/>
            <a:ext cx="2482842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C0879-6B0F-4AF6-A997-EC61DA896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36305" y="6356350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124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62075" y="1671639"/>
            <a:ext cx="5111750" cy="1204912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D4279-EA62-4397-878A-73F4948DB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2075" y="3660774"/>
            <a:ext cx="5111750" cy="15255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11EBF9-6826-475B-8079-C11128991B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192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B726A3-DF54-47D2-8C3A-34FD43A19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3800" y="6356350"/>
            <a:ext cx="3479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CD125A-4493-4967-9146-841D0EF3B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7A1CF8B-3479-49A3-A30E-2F2ECE962075}"/>
              </a:ext>
            </a:extLst>
          </p:cNvPr>
          <p:cNvGrpSpPr/>
          <p:nvPr userDrawn="1"/>
        </p:nvGrpSpPr>
        <p:grpSpPr>
          <a:xfrm>
            <a:off x="6953250" y="-25401"/>
            <a:ext cx="5238750" cy="6902451"/>
            <a:chOff x="6953250" y="-25401"/>
            <a:chExt cx="5238750" cy="6902451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9FBD260-5143-4B12-B9F8-33E48D548909}"/>
                </a:ext>
              </a:extLst>
            </p:cNvPr>
            <p:cNvCxnSpPr/>
            <p:nvPr userDrawn="1"/>
          </p:nvCxnSpPr>
          <p:spPr>
            <a:xfrm>
              <a:off x="9096375" y="1497012"/>
              <a:ext cx="309562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87F08D6-2CA7-4A5A-BE34-07113DCA535D}"/>
                </a:ext>
              </a:extLst>
            </p:cNvPr>
            <p:cNvCxnSpPr/>
            <p:nvPr userDrawn="1"/>
          </p:nvCxnSpPr>
          <p:spPr>
            <a:xfrm flipH="1">
              <a:off x="6953250" y="-25401"/>
              <a:ext cx="3790950" cy="690245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49735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Brea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2148840"/>
            <a:ext cx="4179570" cy="1715531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91350" y="3962003"/>
            <a:ext cx="4179570" cy="365125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05D2CCB-CCFC-4A8A-ADA9-C1E4D13B96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828675"/>
            <a:ext cx="5876925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512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085D26-FA83-4414-959E-98936A77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52E93-DE4C-4341-8D83-F0230E38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467230-4A0F-4B18-8BA9-C3B2FDD5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08AF2DB4-A973-4307-B59C-6058A138835C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838200" y="2111608"/>
            <a:ext cx="10515600" cy="3744912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277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C3975522-461E-4D79-B5B9-BF9471B54688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838200" y="2111381"/>
            <a:ext cx="10515600" cy="3744913"/>
          </a:xfrm>
        </p:spPr>
        <p:txBody>
          <a:bodyPr/>
          <a:lstStyle/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085D26-FA83-4414-959E-98936A77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52E93-DE4C-4341-8D83-F0230E38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467230-4A0F-4B18-8BA9-C3B2FDD5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6800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AEE644D4-F9A4-4237-BD5C-4B97ABA933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558165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2FF67A8-55FA-435D-A18C-96D63D22B5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7724" y="2809875"/>
            <a:ext cx="6696075" cy="1909763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104828DA-5EC5-4A00-9A7B-CD9668EF24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57725" y="5028803"/>
            <a:ext cx="6696074" cy="365125"/>
          </a:xfrm>
        </p:spPr>
        <p:txBody>
          <a:bodyPr anchor="b">
            <a:normAutofit/>
          </a:bodyPr>
          <a:lstStyle>
            <a:lvl1pPr marL="0" indent="0" algn="l">
              <a:buNone/>
              <a:defRPr sz="16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303E9A-96BC-4283-A6E1-5948AEB119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76774" y="6356350"/>
            <a:ext cx="169545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A19C49-052B-4D3E-B227-1D787463C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3699" y="6356350"/>
            <a:ext cx="2543175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5E724A-95F0-41B6-A77E-EDD067272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58350" y="6356350"/>
            <a:ext cx="1695450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DAC7E4E-FE06-4E90-8107-6B543E551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 flipV="1">
            <a:off x="2209800" y="0"/>
            <a:ext cx="243840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3065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 4 Peop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0BDE76A-30A6-4268-9656-28A484C3DCC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487181" y="2886074"/>
            <a:ext cx="1845511" cy="1845511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228568" y="5084524"/>
            <a:ext cx="2317707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A02C0876-23F7-41FA-9AC9-721097D1A3C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487181" y="5464114"/>
            <a:ext cx="1845511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00" kern="1200" spc="150" baseline="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Picture Placeholder 10">
            <a:extLst>
              <a:ext uri="{FF2B5EF4-FFF2-40B4-BE49-F238E27FC236}">
                <a16:creationId xmlns:a16="http://schemas.microsoft.com/office/drawing/2014/main" id="{C4CA5C9C-91D5-44B1-A82A-A49732B4691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836914" y="2886074"/>
            <a:ext cx="1845511" cy="1845511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572D0301-10F1-41B4-BEF8-C53FA4D66214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3578300" y="5084524"/>
            <a:ext cx="2330816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7ADEB263-F204-4A78-A5E0-7361EFE0B921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3836913" y="5478796"/>
            <a:ext cx="1855949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00" kern="1200" spc="150" baseline="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8" name="Picture Placeholder 10">
            <a:extLst>
              <a:ext uri="{FF2B5EF4-FFF2-40B4-BE49-F238E27FC236}">
                <a16:creationId xmlns:a16="http://schemas.microsoft.com/office/drawing/2014/main" id="{4EBC7D6F-397D-4C5A-AA62-F683F88531A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27578" y="2886074"/>
            <a:ext cx="1845511" cy="1845511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1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E767B9DE-7410-43CC-90CF-52D67EF03D48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6068964" y="5084524"/>
            <a:ext cx="2317707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103678F5-B025-46E2-BD45-E77861487165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327577" y="5478796"/>
            <a:ext cx="1845511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00" kern="1200" spc="150" baseline="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92E6B581-A522-4758-A9A4-8B9C7B860CF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747458" y="2886074"/>
            <a:ext cx="1845511" cy="1845511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E13DFE1F-4534-4828-990E-B052F51FC65C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8488845" y="5084524"/>
            <a:ext cx="2317706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7E3F385B-4DD9-4F3C-A02B-179B9FA61292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8747458" y="5464114"/>
            <a:ext cx="184551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00" kern="1200" spc="150" baseline="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3C911F2-9041-416A-B83C-F23B354E06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334250" y="0"/>
            <a:ext cx="4857750" cy="1724025"/>
            <a:chOff x="7334250" y="0"/>
            <a:chExt cx="4857750" cy="1724025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E4B72DA-52CB-4D39-A342-8857B4D959B2}"/>
                </a:ext>
              </a:extLst>
            </p:cNvPr>
            <p:cNvCxnSpPr/>
            <p:nvPr userDrawn="1"/>
          </p:nvCxnSpPr>
          <p:spPr>
            <a:xfrm flipH="1" flipV="1">
              <a:off x="7334250" y="0"/>
              <a:ext cx="485775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1D9BCDA-DFB7-41A4-A7C7-CEE86CEDCBE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487150" y="0"/>
              <a:ext cx="704850" cy="172402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512278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 8 Peop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87AAB93-862D-455E-9E73-3D0DAEFDED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473953"/>
            <a:ext cx="12192000" cy="5621336"/>
            <a:chOff x="0" y="473953"/>
            <a:chExt cx="12192000" cy="5621336"/>
          </a:xfrm>
        </p:grpSpPr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B0DFD584-E5CF-41EF-B51E-679CE22DDF9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0" y="473953"/>
              <a:ext cx="2057400" cy="1647825"/>
            </a:xfrm>
            <a:prstGeom prst="rect">
              <a:avLst/>
            </a:prstGeom>
          </p:spPr>
        </p:pic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E5C02DDF-25A6-42C7-9525-F279CE2095C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1049000" y="5180889"/>
              <a:ext cx="1143000" cy="914400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0BDE76A-30A6-4268-9656-28A484C3DCC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77176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500168" y="3654378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A02C0876-23F7-41FA-9AC9-721097D1A3C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500168" y="3809747"/>
            <a:ext cx="18288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7" name="Picture Placeholder 10">
            <a:extLst>
              <a:ext uri="{FF2B5EF4-FFF2-40B4-BE49-F238E27FC236}">
                <a16:creationId xmlns:a16="http://schemas.microsoft.com/office/drawing/2014/main" id="{C4CA5C9C-91D5-44B1-A82A-A49732B4691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26270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572D0301-10F1-41B4-BEF8-C53FA4D66214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3849262" y="3654378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7ADEB263-F204-4A78-A5E0-7361EFE0B921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3849262" y="3809747"/>
            <a:ext cx="18288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Picture Placeholder 10">
            <a:extLst>
              <a:ext uri="{FF2B5EF4-FFF2-40B4-BE49-F238E27FC236}">
                <a16:creationId xmlns:a16="http://schemas.microsoft.com/office/drawing/2014/main" id="{1938DB4D-239F-4E8E-8802-0470B0131189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6655584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E767B9DE-7410-43CC-90CF-52D67EF03D48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6198355" y="3654378"/>
            <a:ext cx="2105135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103678F5-B025-46E2-BD45-E77861487165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095999" y="3809747"/>
            <a:ext cx="2299855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92E6B581-A522-4758-A9A4-8B9C7B860CF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136814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E13DFE1F-4534-4828-990E-B052F51FC65C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8759806" y="3654378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7E3F385B-4DD9-4F3C-A02B-179B9FA61292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8744480" y="3809747"/>
            <a:ext cx="1844126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5" name="Picture Placeholder 10">
            <a:extLst>
              <a:ext uri="{FF2B5EF4-FFF2-40B4-BE49-F238E27FC236}">
                <a16:creationId xmlns:a16="http://schemas.microsoft.com/office/drawing/2014/main" id="{1EBAEB1D-A7F9-4F90-B642-4277D3802BA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877176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4" name="Text Placeholder 2">
            <a:extLst>
              <a:ext uri="{FF2B5EF4-FFF2-40B4-BE49-F238E27FC236}">
                <a16:creationId xmlns:a16="http://schemas.microsoft.com/office/drawing/2014/main" id="{22930C5B-603C-494E-A467-8B394D01D406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1500168" y="5513214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2" name="Text Placeholder 2">
            <a:extLst>
              <a:ext uri="{FF2B5EF4-FFF2-40B4-BE49-F238E27FC236}">
                <a16:creationId xmlns:a16="http://schemas.microsoft.com/office/drawing/2014/main" id="{540C455F-A23B-493F-B95E-AB485D91DA6A}"/>
              </a:ext>
            </a:extLst>
          </p:cNvPr>
          <p:cNvSpPr>
            <a:spLocks noGrp="1"/>
          </p:cNvSpPr>
          <p:nvPr>
            <p:ph type="body" idx="33" hasCustomPrompt="1"/>
          </p:nvPr>
        </p:nvSpPr>
        <p:spPr>
          <a:xfrm>
            <a:off x="1500168" y="5668583"/>
            <a:ext cx="18288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6" name="Picture Placeholder 10">
            <a:extLst>
              <a:ext uri="{FF2B5EF4-FFF2-40B4-BE49-F238E27FC236}">
                <a16:creationId xmlns:a16="http://schemas.microsoft.com/office/drawing/2014/main" id="{9461A69E-14C8-4325-89AF-D4257C1C05BA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4226270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9" name="Text Placeholder 2">
            <a:extLst>
              <a:ext uri="{FF2B5EF4-FFF2-40B4-BE49-F238E27FC236}">
                <a16:creationId xmlns:a16="http://schemas.microsoft.com/office/drawing/2014/main" id="{6D1C374C-DAF7-40EF-B279-4EC7A2AFE6A2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3849262" y="5513214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3" name="Text Placeholder 2">
            <a:extLst>
              <a:ext uri="{FF2B5EF4-FFF2-40B4-BE49-F238E27FC236}">
                <a16:creationId xmlns:a16="http://schemas.microsoft.com/office/drawing/2014/main" id="{421FF438-E4E8-4643-BCB3-4A1C12429042}"/>
              </a:ext>
            </a:extLst>
          </p:cNvPr>
          <p:cNvSpPr>
            <a:spLocks noGrp="1"/>
          </p:cNvSpPr>
          <p:nvPr>
            <p:ph type="body" idx="34" hasCustomPrompt="1"/>
          </p:nvPr>
        </p:nvSpPr>
        <p:spPr>
          <a:xfrm>
            <a:off x="3849262" y="5668583"/>
            <a:ext cx="18288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3" name="Picture Placeholder 10">
            <a:extLst>
              <a:ext uri="{FF2B5EF4-FFF2-40B4-BE49-F238E27FC236}">
                <a16:creationId xmlns:a16="http://schemas.microsoft.com/office/drawing/2014/main" id="{E029C5CA-EDDA-4BF9-9051-8B09E98EE1E2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6655584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0" name="Text Placeholder 2">
            <a:extLst>
              <a:ext uri="{FF2B5EF4-FFF2-40B4-BE49-F238E27FC236}">
                <a16:creationId xmlns:a16="http://schemas.microsoft.com/office/drawing/2014/main" id="{D4FEDD19-A7BA-45BB-93A0-F1E896C9F26D}"/>
              </a:ext>
            </a:extLst>
          </p:cNvPr>
          <p:cNvSpPr>
            <a:spLocks noGrp="1"/>
          </p:cNvSpPr>
          <p:nvPr>
            <p:ph type="body" idx="31" hasCustomPrompt="1"/>
          </p:nvPr>
        </p:nvSpPr>
        <p:spPr>
          <a:xfrm>
            <a:off x="6339926" y="5513214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4" name="Text Placeholder 2">
            <a:extLst>
              <a:ext uri="{FF2B5EF4-FFF2-40B4-BE49-F238E27FC236}">
                <a16:creationId xmlns:a16="http://schemas.microsoft.com/office/drawing/2014/main" id="{A12F0175-7AEE-46B1-9590-D4A427680DC7}"/>
              </a:ext>
            </a:extLst>
          </p:cNvPr>
          <p:cNvSpPr>
            <a:spLocks noGrp="1"/>
          </p:cNvSpPr>
          <p:nvPr>
            <p:ph type="body" idx="35" hasCustomPrompt="1"/>
          </p:nvPr>
        </p:nvSpPr>
        <p:spPr>
          <a:xfrm>
            <a:off x="6339926" y="5668583"/>
            <a:ext cx="1813474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Picture Placeholder 10">
            <a:extLst>
              <a:ext uri="{FF2B5EF4-FFF2-40B4-BE49-F238E27FC236}">
                <a16:creationId xmlns:a16="http://schemas.microsoft.com/office/drawing/2014/main" id="{622ED9F4-EB9B-4588-8501-BFECB846EE73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136814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1" name="Text Placeholder 2">
            <a:extLst>
              <a:ext uri="{FF2B5EF4-FFF2-40B4-BE49-F238E27FC236}">
                <a16:creationId xmlns:a16="http://schemas.microsoft.com/office/drawing/2014/main" id="{5026D39F-46AB-4680-9A52-F367344A3531}"/>
              </a:ext>
            </a:extLst>
          </p:cNvPr>
          <p:cNvSpPr>
            <a:spLocks noGrp="1"/>
          </p:cNvSpPr>
          <p:nvPr>
            <p:ph type="body" idx="32" hasCustomPrompt="1"/>
          </p:nvPr>
        </p:nvSpPr>
        <p:spPr>
          <a:xfrm>
            <a:off x="8759806" y="5513214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5" name="Text Placeholder 2">
            <a:extLst>
              <a:ext uri="{FF2B5EF4-FFF2-40B4-BE49-F238E27FC236}">
                <a16:creationId xmlns:a16="http://schemas.microsoft.com/office/drawing/2014/main" id="{04E11FE2-6320-4E8C-A5B3-8104AF329ADA}"/>
              </a:ext>
            </a:extLst>
          </p:cNvPr>
          <p:cNvSpPr>
            <a:spLocks noGrp="1"/>
          </p:cNvSpPr>
          <p:nvPr>
            <p:ph type="body" idx="36" hasCustomPrompt="1"/>
          </p:nvPr>
        </p:nvSpPr>
        <p:spPr>
          <a:xfrm>
            <a:off x="8744480" y="5668583"/>
            <a:ext cx="1844126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1206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4C17E5-24ED-44BC-BA50-02EF90355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33D101-3AF0-4F06-90ED-B83615C36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E9FDE-AF95-49F8-A927-35A23C9E65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E900D-8FF9-4E80-860D-89C2D3B4E4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66A0C-1415-46A3-A1FF-BE18C7087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DFD55-3C28-40EF-9E31-A92D2E4017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061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1" r:id="rId4"/>
    <p:sldLayoutId id="2147483666" r:id="rId5"/>
    <p:sldLayoutId id="2147483667" r:id="rId6"/>
    <p:sldLayoutId id="2147483654" r:id="rId7"/>
    <p:sldLayoutId id="2147483663" r:id="rId8"/>
    <p:sldLayoutId id="2147483662" r:id="rId9"/>
    <p:sldLayoutId id="2147483668" r:id="rId10"/>
    <p:sldLayoutId id="2147483652" r:id="rId11"/>
    <p:sldLayoutId id="2147483653" r:id="rId12"/>
    <p:sldLayoutId id="2147483660" r:id="rId13"/>
    <p:sldLayoutId id="2147483664" r:id="rId14"/>
    <p:sldLayoutId id="2147483665" r:id="rId1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wrc@mta.ca" TargetMode="External"/><Relationship Id="rId2" Type="http://schemas.openxmlformats.org/officeDocument/2006/relationships/hyperlink" Target="mailto:jaharvey@mta.ca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mailto:academicsupport@mta.ca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75451-6A4B-484B-9ED1-353CCE25B0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16040" y="4434840"/>
            <a:ext cx="4941771" cy="1122202"/>
          </a:xfrm>
        </p:spPr>
        <p:txBody>
          <a:bodyPr/>
          <a:lstStyle/>
          <a:p>
            <a:pPr algn="ctr"/>
            <a:r>
              <a:rPr lang="en-US" dirty="0"/>
              <a:t>Mount Allison’s writing resource centre!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36A1B4-B8D1-4A72-8E20-0703F54BF1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6041" y="5586890"/>
            <a:ext cx="4941770" cy="396660"/>
          </a:xfrm>
        </p:spPr>
        <p:txBody>
          <a:bodyPr>
            <a:normAutofit/>
          </a:bodyPr>
          <a:lstStyle/>
          <a:p>
            <a:r>
              <a:rPr lang="en-US" dirty="0"/>
              <a:t>May 9th, 2024</a:t>
            </a:r>
          </a:p>
        </p:txBody>
      </p:sp>
    </p:spTree>
    <p:extLst>
      <p:ext uri="{BB962C8B-B14F-4D97-AF65-F5344CB8AC3E}">
        <p14:creationId xmlns:p14="http://schemas.microsoft.com/office/powerpoint/2010/main" val="2586058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F5859-10C9-4588-9727-B9362E26C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0" y="1020445"/>
            <a:ext cx="2895600" cy="1325563"/>
          </a:xfrm>
        </p:spPr>
        <p:txBody>
          <a:bodyPr/>
          <a:lstStyle/>
          <a:p>
            <a:r>
              <a:rPr lang="en-CA" dirty="0"/>
              <a:t>Presentation agenda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1D7E5-EF66-4BCD-8DAA-E9061157F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0" y="2924175"/>
            <a:ext cx="2895600" cy="2519363"/>
          </a:xfrm>
        </p:spPr>
        <p:txBody>
          <a:bodyPr/>
          <a:lstStyle/>
          <a:p>
            <a:r>
              <a:rPr lang="en-US" dirty="0"/>
              <a:t>Introduction to the Writing Centre</a:t>
            </a:r>
          </a:p>
          <a:p>
            <a:r>
              <a:rPr lang="en-US" dirty="0"/>
              <a:t>What do we do?</a:t>
            </a:r>
          </a:p>
          <a:p>
            <a:r>
              <a:rPr lang="en-US" dirty="0"/>
              <a:t>What don’t we do?</a:t>
            </a:r>
          </a:p>
          <a:p>
            <a:r>
              <a:rPr lang="en-US" dirty="0"/>
              <a:t>Who is the Writing Centre for?</a:t>
            </a:r>
          </a:p>
          <a:p>
            <a:r>
              <a:rPr lang="en-US" dirty="0"/>
              <a:t>Thrilling conclusion + Questions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B5BAF8-EA80-4AD4-8D83-5960C29957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33500" y="6356350"/>
            <a:ext cx="985157" cy="365125"/>
          </a:xfrm>
        </p:spPr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C19884-873C-4D13-BE6D-318CF07B0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9886" y="6356349"/>
            <a:ext cx="2482842" cy="365125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91F00-87A7-45A6-8029-B097FA724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36305" y="6356350"/>
            <a:ext cx="987552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219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2731C-311B-46F7-A865-6C3AF6B0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5" y="1671639"/>
            <a:ext cx="5111750" cy="1204912"/>
          </a:xfrm>
        </p:spPr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232F9-FD00-464A-9F17-619C91AEF8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2075" y="3660774"/>
            <a:ext cx="5111750" cy="1525588"/>
          </a:xfrm>
        </p:spPr>
        <p:txBody>
          <a:bodyPr/>
          <a:lstStyle/>
          <a:p>
            <a:r>
              <a:rPr lang="en-CA" dirty="0"/>
              <a:t>*A one-on-one tutoring service for academic writing</a:t>
            </a:r>
          </a:p>
          <a:p>
            <a:r>
              <a:rPr lang="en-CA" dirty="0"/>
              <a:t>*Located in the Ralph Pickard Bell Library (Room M16)</a:t>
            </a:r>
          </a:p>
          <a:p>
            <a:r>
              <a:rPr lang="en-CA" dirty="0"/>
              <a:t>*A division of Mount Allison Academic Support</a:t>
            </a:r>
          </a:p>
          <a:p>
            <a:r>
              <a:rPr lang="en-CA" dirty="0"/>
              <a:t>*Free service for Mount Allison students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12647-CCB2-45E2-A9CB-A868F49049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19200" cy="365125"/>
          </a:xfrm>
        </p:spPr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1ED20-04D4-4894-B0C2-9C541A61A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3800" y="6356350"/>
            <a:ext cx="3479800" cy="365125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1787E-7110-4989-B0B8-DD4E0ACC0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516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E5F11-B7B9-4B80-8C6A-A8A7A7190B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1350" y="2148840"/>
            <a:ext cx="4179570" cy="1715531"/>
          </a:xfrm>
        </p:spPr>
        <p:txBody>
          <a:bodyPr/>
          <a:lstStyle/>
          <a:p>
            <a:r>
              <a:rPr lang="en-US" dirty="0"/>
              <a:t>What do we do?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8AFAA9-633A-475C-B8ED-840A34F729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91350" y="3962003"/>
            <a:ext cx="4179570" cy="2596452"/>
          </a:xfrm>
        </p:spPr>
        <p:txBody>
          <a:bodyPr>
            <a:normAutofit/>
          </a:bodyPr>
          <a:lstStyle/>
          <a:p>
            <a:r>
              <a:rPr lang="en-CA" dirty="0"/>
              <a:t>*Bring in an assignment you’ve been working on – or your notes, or nothing at all!</a:t>
            </a:r>
          </a:p>
          <a:p>
            <a:r>
              <a:rPr lang="en-CA" dirty="0"/>
              <a:t>*Prewriting techniques, thesis generation, or simply talking about your assignment</a:t>
            </a:r>
          </a:p>
          <a:p>
            <a:r>
              <a:rPr lang="en-CA" dirty="0"/>
              <a:t>*A second set of eyes on your writing</a:t>
            </a:r>
          </a:p>
          <a:p>
            <a:r>
              <a:rPr lang="en-CA" dirty="0"/>
              <a:t>*Finding what approach is right for you</a:t>
            </a:r>
          </a:p>
          <a:p>
            <a:r>
              <a:rPr lang="en-CA" dirty="0"/>
              <a:t>*Notes on writing style and 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28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E5F11-B7B9-4B80-8C6A-A8A7A7190B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2148840"/>
            <a:ext cx="5074920" cy="1715531"/>
          </a:xfrm>
        </p:spPr>
        <p:txBody>
          <a:bodyPr/>
          <a:lstStyle/>
          <a:p>
            <a:r>
              <a:rPr lang="en-US" dirty="0"/>
              <a:t>What </a:t>
            </a:r>
            <a:r>
              <a:rPr lang="en-US" u="sng" dirty="0"/>
              <a:t>don’t</a:t>
            </a:r>
            <a:r>
              <a:rPr lang="en-US" dirty="0"/>
              <a:t> we do?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8AFAA9-633A-475C-B8ED-840A34F729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91350" y="3962003"/>
            <a:ext cx="4179570" cy="2596452"/>
          </a:xfrm>
        </p:spPr>
        <p:txBody>
          <a:bodyPr>
            <a:normAutofit/>
          </a:bodyPr>
          <a:lstStyle/>
          <a:p>
            <a:r>
              <a:rPr lang="en-CA" dirty="0"/>
              <a:t>*Proofread</a:t>
            </a:r>
          </a:p>
          <a:p>
            <a:endParaRPr lang="en-CA" dirty="0"/>
          </a:p>
          <a:p>
            <a:r>
              <a:rPr lang="en-CA" dirty="0"/>
              <a:t>*Comment on course content</a:t>
            </a:r>
          </a:p>
          <a:p>
            <a:endParaRPr lang="en-CA" dirty="0"/>
          </a:p>
          <a:p>
            <a:r>
              <a:rPr lang="en-CA" dirty="0"/>
              <a:t>*Make changes for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030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A2CD4-732A-43E4-BCB9-CBA2055E0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7724" y="2809875"/>
            <a:ext cx="6696075" cy="1909763"/>
          </a:xfrm>
        </p:spPr>
        <p:txBody>
          <a:bodyPr/>
          <a:lstStyle/>
          <a:p>
            <a:r>
              <a:rPr lang="en-US" dirty="0"/>
              <a:t>Who is the writing centre for?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A39FA3-9AE3-4689-A469-B7D2DFCCC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58350" y="6356350"/>
            <a:ext cx="1695450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D0A72D3-836F-8554-FF64-1684D5CABF7E}"/>
              </a:ext>
            </a:extLst>
          </p:cNvPr>
          <p:cNvSpPr txBox="1"/>
          <p:nvPr/>
        </p:nvSpPr>
        <p:spPr>
          <a:xfrm>
            <a:off x="3121572" y="5044966"/>
            <a:ext cx="823222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*All students!</a:t>
            </a:r>
          </a:p>
          <a:p>
            <a:endParaRPr lang="en-CA" dirty="0"/>
          </a:p>
          <a:p>
            <a:r>
              <a:rPr lang="en-CA" dirty="0"/>
              <a:t>*There is no minimum or maximum GPA requirement for using our services</a:t>
            </a:r>
          </a:p>
          <a:p>
            <a:endParaRPr lang="en-CA" dirty="0"/>
          </a:p>
          <a:p>
            <a:r>
              <a:rPr lang="en-CA" dirty="0"/>
              <a:t>*The Writing Centre is a service, not a punishment</a:t>
            </a:r>
            <a:endParaRPr lang="en-US" dirty="0"/>
          </a:p>
        </p:txBody>
      </p:sp>
      <p:pic>
        <p:nvPicPr>
          <p:cNvPr id="9" name="Picture 8" descr="A group of people talking&#10;&#10;Description automatically generated">
            <a:extLst>
              <a:ext uri="{FF2B5EF4-FFF2-40B4-BE49-F238E27FC236}">
                <a16:creationId xmlns:a16="http://schemas.microsoft.com/office/drawing/2014/main" id="{63C8A0F5-894B-8690-C0A5-C8E7C0FA31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145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379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40014-73D5-419B-8867-972BB18D5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700" y="892177"/>
            <a:ext cx="8421688" cy="1325563"/>
          </a:xfrm>
        </p:spPr>
        <p:txBody>
          <a:bodyPr/>
          <a:lstStyle/>
          <a:p>
            <a:r>
              <a:rPr lang="en-US" dirty="0"/>
              <a:t>The thrilling conclusion!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5AD8B9-3719-4696-A80F-16A618C5D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33700" y="2776936"/>
            <a:ext cx="3924300" cy="823912"/>
          </a:xfrm>
        </p:spPr>
        <p:txBody>
          <a:bodyPr/>
          <a:lstStyle/>
          <a:p>
            <a:r>
              <a:rPr lang="en-US" dirty="0"/>
              <a:t>Book an appointment through Moodle!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D8731E-4977-402E-8BFD-895B4D0544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933700" y="3834606"/>
            <a:ext cx="3924300" cy="2886869"/>
          </a:xfrm>
        </p:spPr>
        <p:txBody>
          <a:bodyPr>
            <a:normAutofit fontScale="92500" lnSpcReduction="10000"/>
          </a:bodyPr>
          <a:lstStyle/>
          <a:p>
            <a:r>
              <a:rPr lang="en-CA" dirty="0"/>
              <a:t>“My Courses” </a:t>
            </a:r>
            <a:r>
              <a:rPr lang="en-CA" dirty="0">
                <a:sym typeface="Wingdings" panose="05000000000000000000" pitchFamily="2" charset="2"/>
              </a:rPr>
              <a:t> “Academic Support” </a:t>
            </a:r>
          </a:p>
          <a:p>
            <a:r>
              <a:rPr lang="en-CA" dirty="0">
                <a:sym typeface="Wingdings" panose="05000000000000000000" pitchFamily="2" charset="2"/>
              </a:rPr>
              <a:t>“Writing Resource Centre”</a:t>
            </a:r>
          </a:p>
          <a:p>
            <a:r>
              <a:rPr lang="en-CA" dirty="0">
                <a:sym typeface="Wingdings" panose="05000000000000000000" pitchFamily="2" charset="2"/>
              </a:rPr>
              <a:t>*Click to see all the tutors and their subject areas</a:t>
            </a:r>
          </a:p>
          <a:p>
            <a:r>
              <a:rPr lang="en-CA" dirty="0">
                <a:sym typeface="Wingdings" panose="05000000000000000000" pitchFamily="2" charset="2"/>
              </a:rPr>
              <a:t>*Click on “In-person appointments” to view available appointment times</a:t>
            </a:r>
          </a:p>
          <a:p>
            <a:r>
              <a:rPr lang="en-CA" dirty="0">
                <a:sym typeface="Wingdings" panose="05000000000000000000" pitchFamily="2" charset="2"/>
              </a:rPr>
              <a:t>*Appointments can be booked 24 hours in advance</a:t>
            </a:r>
          </a:p>
          <a:p>
            <a:r>
              <a:rPr lang="en-CA" dirty="0"/>
              <a:t>*Cancel as soon as possible before booked time if unable to attend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CDEC5F-B8EE-4BC1-843F-13135E6E7A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410173" y="2776936"/>
            <a:ext cx="3943627" cy="823912"/>
          </a:xfrm>
        </p:spPr>
        <p:txBody>
          <a:bodyPr/>
          <a:lstStyle/>
          <a:p>
            <a:r>
              <a:rPr lang="en-CA" dirty="0"/>
              <a:t>Ask questions!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B65871-FA95-449A-B8BC-90486DE532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410173" y="3834606"/>
            <a:ext cx="3943627" cy="2739615"/>
          </a:xfrm>
        </p:spPr>
        <p:txBody>
          <a:bodyPr>
            <a:normAutofit fontScale="92500" lnSpcReduction="10000"/>
          </a:bodyPr>
          <a:lstStyle/>
          <a:p>
            <a:r>
              <a:rPr lang="en-CA" dirty="0"/>
              <a:t>If you are having difficulty making an appointment or have any questions, contact me!</a:t>
            </a:r>
          </a:p>
          <a:p>
            <a:endParaRPr lang="en-CA" dirty="0"/>
          </a:p>
          <a:p>
            <a:r>
              <a:rPr lang="en-CA" dirty="0">
                <a:hlinkClick r:id="rId2"/>
              </a:rPr>
              <a:t>jaharvey@mta.ca</a:t>
            </a:r>
            <a:endParaRPr lang="en-CA" dirty="0"/>
          </a:p>
          <a:p>
            <a:r>
              <a:rPr lang="en-CA" dirty="0">
                <a:hlinkClick r:id="rId3"/>
              </a:rPr>
              <a:t>wrc@mta.ca</a:t>
            </a:r>
            <a:endParaRPr lang="en-CA" dirty="0"/>
          </a:p>
          <a:p>
            <a:r>
              <a:rPr lang="en-CA" dirty="0">
                <a:hlinkClick r:id="rId4"/>
              </a:rPr>
              <a:t>academicsupport@mta.ca</a:t>
            </a:r>
            <a:endParaRPr lang="en-CA" dirty="0"/>
          </a:p>
          <a:p>
            <a:endParaRPr lang="en-CA" dirty="0"/>
          </a:p>
          <a:p>
            <a:r>
              <a:rPr lang="en-CA" dirty="0"/>
              <a:t>James Harvey, coordinator</a:t>
            </a:r>
          </a:p>
          <a:p>
            <a:r>
              <a:rPr lang="en-CA" dirty="0"/>
              <a:t>Dr. Shelly Colette, head of Academic Support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96FFDC-ADE8-4009-A466-A8178725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C0A522-797A-1A14-E83E-FD30DAFF464F}"/>
              </a:ext>
            </a:extLst>
          </p:cNvPr>
          <p:cNvSpPr txBox="1"/>
          <p:nvPr/>
        </p:nvSpPr>
        <p:spPr>
          <a:xfrm>
            <a:off x="2933700" y="2217740"/>
            <a:ext cx="73837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dirty="0">
                <a:solidFill>
                  <a:schemeClr val="accent5">
                    <a:lumMod val="75000"/>
                  </a:schemeClr>
                </a:solidFill>
              </a:rPr>
              <a:t>wrc@mta.ca</a:t>
            </a:r>
            <a:endParaRPr lang="en-US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780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A0637-CCAA-425E-A57A-6205AFDC8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5156" y="892177"/>
            <a:ext cx="8421688" cy="1325563"/>
          </a:xfrm>
        </p:spPr>
        <p:txBody>
          <a:bodyPr/>
          <a:lstStyle/>
          <a:p>
            <a:r>
              <a:rPr lang="en-US" dirty="0"/>
              <a:t>Speaking of questions…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B86AD343-7149-4E7C-BD28-3080F25980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AE81C1E-A7C3-40CD-9C11-0C03A2221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17" name="Picture 16" descr="A possum standing in front of trees&#10;&#10;Description automatically generated">
            <a:extLst>
              <a:ext uri="{FF2B5EF4-FFF2-40B4-BE49-F238E27FC236}">
                <a16:creationId xmlns:a16="http://schemas.microsoft.com/office/drawing/2014/main" id="{B143C79A-177B-4B18-AE34-F7EA02B3CB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9738" y="1973766"/>
            <a:ext cx="4033662" cy="380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429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9E6D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56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67328976 Minimalist presentation_Win32_v3" id="{68F91E1F-47E3-4784-97BA-A7779D45FCD8}" vid="{DD4A590D-E633-4E0F-B7C2-7C0F99B0E27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ntents xmlns="269e9c32-6532-44d4-8b4a-48dd191edf71" xsi:nil="true"/>
    <DocumentType xmlns="269e9c32-6532-44d4-8b4a-48dd191edf71">presentation [PPT]</DocumentType>
    <Author_x0028_s_x0029_ xmlns="269e9c32-6532-44d4-8b4a-48dd191edf71">Harvey, James</Author_x0028_s_x0029_>
    <TaxCatchAll xmlns="3f1a077b-59e1-4826-8004-7c30f803ecc3" xsi:nil="true"/>
    <lcf76f155ced4ddcb4097134ff3c332f xmlns="269e9c32-6532-44d4-8b4a-48dd191edf71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7C213B256B6D4796EA0E56D4369CDA" ma:contentTypeVersion="17" ma:contentTypeDescription="Create a new document." ma:contentTypeScope="" ma:versionID="a69dab66c67f2c8aab35374ffd6cbed1">
  <xsd:schema xmlns:xsd="http://www.w3.org/2001/XMLSchema" xmlns:xs="http://www.w3.org/2001/XMLSchema" xmlns:p="http://schemas.microsoft.com/office/2006/metadata/properties" xmlns:ns2="269e9c32-6532-44d4-8b4a-48dd191edf71" xmlns:ns3="3f1a077b-59e1-4826-8004-7c30f803ecc3" targetNamespace="http://schemas.microsoft.com/office/2006/metadata/properties" ma:root="true" ma:fieldsID="1f2d477c04b03b95456dc4dc8dbae58c" ns2:_="" ns3:_="">
    <xsd:import namespace="269e9c32-6532-44d4-8b4a-48dd191edf71"/>
    <xsd:import namespace="3f1a077b-59e1-4826-8004-7c30f803ecc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Contents" minOccurs="0"/>
                <xsd:element ref="ns3:SharedWithUsers" minOccurs="0"/>
                <xsd:element ref="ns3:SharedWithDetails" minOccurs="0"/>
                <xsd:element ref="ns2:Author_x0028_s_x0029_" minOccurs="0"/>
                <xsd:element ref="ns2:DocumentType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9e9c32-6532-44d4-8b4a-48dd191edf7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Contents" ma:index="12" nillable="true" ma:displayName="Contents" ma:format="Dropdown" ma:internalName="Contents">
      <xsd:simpleType>
        <xsd:restriction base="dms:Note">
          <xsd:maxLength value="255"/>
        </xsd:restriction>
      </xsd:simpleType>
    </xsd:element>
    <xsd:element name="Author_x0028_s_x0029_" ma:index="15" nillable="true" ma:displayName="Author(s)/Contributor(s)" ma:format="Dropdown" ma:internalName="Author_x0028_s_x0029_">
      <xsd:simpleType>
        <xsd:restriction base="dms:Text">
          <xsd:maxLength value="255"/>
        </xsd:restriction>
      </xsd:simpleType>
    </xsd:element>
    <xsd:element name="DocumentType" ma:index="16" nillable="true" ma:displayName="Document Type" ma:format="Dropdown" ma:internalName="DocumentType">
      <xsd:simpleType>
        <xsd:restriction base="dms:Text">
          <xsd:maxLength value="255"/>
        </xsd:restriction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2fefc961-1432-4524-a5af-13225f490e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1a077b-59e1-4826-8004-7c30f803ecc3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7763c6ec-8fda-4f6b-8b38-84b8997d86e5}" ma:internalName="TaxCatchAll" ma:showField="CatchAllData" ma:web="3f1a077b-59e1-4826-8004-7c30f803ec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2C4DF17-F044-499E-9F05-A29D5AD84F2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0D6CD170-8994-4B78-9EA8-2A6D16DEF2E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FE43C8A-263F-4DB4-BB30-89E414602966}"/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{D7045259-979A-43E2-8C5A-DCEAA3B56DFE}tf67328976_win32</Template>
  <TotalTime>166</TotalTime>
  <Words>325</Words>
  <Application>Microsoft Office PowerPoint</Application>
  <PresentationFormat>Widescreen</PresentationFormat>
  <Paragraphs>60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Tenorite</vt:lpstr>
      <vt:lpstr>Wingdings</vt:lpstr>
      <vt:lpstr>Office Theme</vt:lpstr>
      <vt:lpstr>Mount Allison’s writing resource centre!</vt:lpstr>
      <vt:lpstr>Presentation agenda</vt:lpstr>
      <vt:lpstr>INTRODUCTION</vt:lpstr>
      <vt:lpstr>What do we do?</vt:lpstr>
      <vt:lpstr>What don’t we do?</vt:lpstr>
      <vt:lpstr>Who is the writing centre for?</vt:lpstr>
      <vt:lpstr>The thrilling conclusion!</vt:lpstr>
      <vt:lpstr>Speaking of questions…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Mount Allison’s writing resource centre!</dc:title>
  <dc:creator>James Daniel Harvey</dc:creator>
  <cp:lastModifiedBy>Jim Harvey</cp:lastModifiedBy>
  <cp:revision>3</cp:revision>
  <dcterms:created xsi:type="dcterms:W3CDTF">2023-08-10T13:51:09Z</dcterms:created>
  <dcterms:modified xsi:type="dcterms:W3CDTF">2024-05-09T13:13:53Z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0x010100997C213B256B6D4796EA0E56D4369CDA</vt:lpwstr>
  </property>
</Properties>
</file>